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4" r:id="rId5"/>
    <p:sldId id="266" r:id="rId6"/>
    <p:sldId id="265" r:id="rId7"/>
    <p:sldId id="258" r:id="rId8"/>
    <p:sldId id="259" r:id="rId9"/>
    <p:sldId id="260" r:id="rId10"/>
    <p:sldId id="261" r:id="rId11"/>
    <p:sldId id="262" r:id="rId12"/>
    <p:sldId id="263"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6D1B0A86-58EF-4C22-8F4C-232108A20D98}" type="datetimeFigureOut">
              <a:rPr lang="es-CO" smtClean="0"/>
              <a:t>25/01/2019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3370276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1B0A86-58EF-4C22-8F4C-232108A20D98}" type="datetimeFigureOut">
              <a:rPr lang="es-CO" smtClean="0"/>
              <a:t>25/01/2019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3590308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6D1B0A86-58EF-4C22-8F4C-232108A20D98}" type="datetimeFigureOut">
              <a:rPr lang="es-CO" smtClean="0"/>
              <a:t>25/01/2019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2413045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D1B0A86-58EF-4C22-8F4C-232108A20D98}" type="datetimeFigureOut">
              <a:rPr lang="es-CO" smtClean="0"/>
              <a:t>25/01/2019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3746255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D1B0A86-58EF-4C22-8F4C-232108A20D98}" type="datetimeFigureOut">
              <a:rPr lang="es-CO" smtClean="0"/>
              <a:t>25/01/2019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4228795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D1B0A86-58EF-4C22-8F4C-232108A20D98}" type="datetimeFigureOut">
              <a:rPr lang="es-CO" smtClean="0"/>
              <a:t>25/01/2019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29613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D1B0A86-58EF-4C22-8F4C-232108A20D98}" type="datetimeFigureOut">
              <a:rPr lang="es-CO" smtClean="0"/>
              <a:t>25/01/2019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738011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D1B0A86-58EF-4C22-8F4C-232108A20D98}" type="datetimeFigureOut">
              <a:rPr lang="es-CO" smtClean="0"/>
              <a:t>25/01/2019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897033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6D1B0A86-58EF-4C22-8F4C-232108A20D98}" type="datetimeFigureOut">
              <a:rPr lang="es-CO" smtClean="0"/>
              <a:t>25/01/2019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647301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1B0A86-58EF-4C22-8F4C-232108A20D98}" type="datetimeFigureOut">
              <a:rPr lang="es-CO" smtClean="0"/>
              <a:t>25/01/2019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1971905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D1B0A86-58EF-4C22-8F4C-232108A20D98}" type="datetimeFigureOut">
              <a:rPr lang="es-CO" smtClean="0"/>
              <a:t>25/01/2019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3E8E0B-D113-4614-83C5-F1A409FF7513}" type="slidenum">
              <a:rPr lang="es-CO" smtClean="0"/>
              <a:t>‹Nº›</a:t>
            </a:fld>
            <a:endParaRPr lang="es-CO"/>
          </a:p>
        </p:txBody>
      </p:sp>
    </p:spTree>
    <p:extLst>
      <p:ext uri="{BB962C8B-B14F-4D97-AF65-F5344CB8AC3E}">
        <p14:creationId xmlns:p14="http://schemas.microsoft.com/office/powerpoint/2010/main" val="1628111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112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32968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6664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4798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63910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10691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44841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40876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07405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2904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2958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1B0A86-58EF-4C22-8F4C-232108A20D98}" type="datetimeFigureOut">
              <a:rPr lang="es-CO" smtClean="0"/>
              <a:t>25/01/2019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3E8E0B-D113-4614-83C5-F1A409FF7513}" type="slidenum">
              <a:rPr lang="es-CO" smtClean="0"/>
              <a:t>‹Nº›</a:t>
            </a:fld>
            <a:endParaRPr lang="es-CO"/>
          </a:p>
        </p:txBody>
      </p:sp>
    </p:spTree>
    <p:extLst>
      <p:ext uri="{BB962C8B-B14F-4D97-AF65-F5344CB8AC3E}">
        <p14:creationId xmlns:p14="http://schemas.microsoft.com/office/powerpoint/2010/main" val="1144757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14090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59492"/>
            <a:ext cx="10515600" cy="1655805"/>
          </a:xfrm>
          <a:solidFill>
            <a:schemeClr val="accent2">
              <a:lumMod val="20000"/>
              <a:lumOff val="80000"/>
            </a:schemeClr>
          </a:solidFill>
          <a:scene3d>
            <a:camera prst="orthographicFront"/>
            <a:lightRig rig="threePt" dir="t"/>
          </a:scene3d>
          <a:sp3d>
            <a:bevelT w="152400" h="50800" prst="softRound"/>
          </a:sp3d>
        </p:spPr>
        <p:txBody>
          <a:bodyPr>
            <a:normAutofit fontScale="92500"/>
          </a:bodyPr>
          <a:lstStyle/>
          <a:p>
            <a:pPr marL="0" indent="0" algn="ctr">
              <a:buNone/>
            </a:pPr>
            <a:r>
              <a:rPr lang="es-CO" sz="4000" dirty="0" smtClean="0"/>
              <a:t>“SED SOBRIOS, Y VELAD; PORQUE VUESTRO ADVERSARIO EL DIABLO, COMO LEÓN RUGIENTE, ANDA ALREDEDOR BUSCANDO A QUIEN DEVORAR”</a:t>
            </a:r>
            <a:endParaRPr lang="es-CO" sz="4000" dirty="0"/>
          </a:p>
        </p:txBody>
      </p:sp>
      <p:pic>
        <p:nvPicPr>
          <p:cNvPr id="4" name="Imagen 3"/>
          <p:cNvPicPr>
            <a:picLocks noChangeAspect="1"/>
          </p:cNvPicPr>
          <p:nvPr/>
        </p:nvPicPr>
        <p:blipFill>
          <a:blip r:embed="rId2"/>
          <a:stretch>
            <a:fillRect/>
          </a:stretch>
        </p:blipFill>
        <p:spPr>
          <a:xfrm>
            <a:off x="1219200" y="2125363"/>
            <a:ext cx="9753600" cy="4609070"/>
          </a:xfrm>
          <a:prstGeom prst="rect">
            <a:avLst/>
          </a:prstGeom>
        </p:spPr>
      </p:pic>
    </p:spTree>
    <p:extLst>
      <p:ext uri="{BB962C8B-B14F-4D97-AF65-F5344CB8AC3E}">
        <p14:creationId xmlns:p14="http://schemas.microsoft.com/office/powerpoint/2010/main" val="2313789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lstStyle/>
          <a:p>
            <a:pPr algn="ctr"/>
            <a:r>
              <a:rPr lang="es-CO" b="1" dirty="0" smtClean="0"/>
              <a:t>Satanás no duerme. </a:t>
            </a:r>
            <a:br>
              <a:rPr lang="es-CO" b="1" dirty="0" smtClean="0"/>
            </a:br>
            <a:r>
              <a:rPr lang="es-CO" b="1" i="1" dirty="0" smtClean="0">
                <a:solidFill>
                  <a:srgbClr val="FF0000"/>
                </a:solidFill>
              </a:rPr>
              <a:t>Por ende, debes ser vigilante   </a:t>
            </a:r>
            <a:endParaRPr lang="es-CO" b="1" i="1" dirty="0">
              <a:solidFill>
                <a:srgbClr val="FF0000"/>
              </a:solidFill>
            </a:endParaRPr>
          </a:p>
        </p:txBody>
      </p:sp>
      <p:sp>
        <p:nvSpPr>
          <p:cNvPr id="3" name="Marcador de contenido 2"/>
          <p:cNvSpPr>
            <a:spLocks noGrp="1"/>
          </p:cNvSpPr>
          <p:nvPr>
            <p:ph idx="1"/>
          </p:nvPr>
        </p:nvSpPr>
        <p:spPr>
          <a:xfrm>
            <a:off x="6701246" y="1825625"/>
            <a:ext cx="5379918" cy="4796848"/>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smtClean="0"/>
              <a:t>La </a:t>
            </a:r>
            <a:r>
              <a:rPr lang="es-CO" dirty="0"/>
              <a:t>seriedad de los tiempos </a:t>
            </a:r>
            <a:r>
              <a:rPr lang="es-CO" dirty="0" smtClean="0"/>
              <a:t>por las que pasó la iglesia naciente, y </a:t>
            </a:r>
            <a:r>
              <a:rPr lang="es-CO" dirty="0"/>
              <a:t>las muchas dificultades indujeron a Pedro a instar a cada cristiano a ejercer una estricta disciplina. </a:t>
            </a:r>
          </a:p>
          <a:p>
            <a:pPr marL="0" indent="0" algn="ctr">
              <a:buNone/>
            </a:pPr>
            <a:r>
              <a:rPr lang="es-CO" dirty="0" smtClean="0"/>
              <a:t>Adversario</a:t>
            </a:r>
            <a:r>
              <a:rPr lang="es-CO" dirty="0"/>
              <a:t>. </a:t>
            </a:r>
            <a:r>
              <a:rPr lang="es-CO" dirty="0" smtClean="0"/>
              <a:t>Gr.antídikos</a:t>
            </a:r>
            <a:r>
              <a:rPr lang="es-CO" dirty="0"/>
              <a:t>, </a:t>
            </a:r>
            <a:r>
              <a:rPr lang="es-CO" dirty="0" smtClean="0"/>
              <a:t>Quiere decir: “adversario </a:t>
            </a:r>
            <a:r>
              <a:rPr lang="es-CO" dirty="0"/>
              <a:t>en juicio”, “enemigo”.  </a:t>
            </a:r>
            <a:endParaRPr lang="es-CO" dirty="0" smtClean="0"/>
          </a:p>
          <a:p>
            <a:pPr marL="0" indent="0" algn="ctr">
              <a:buNone/>
            </a:pPr>
            <a:r>
              <a:rPr lang="es-CO" dirty="0" smtClean="0"/>
              <a:t>En </a:t>
            </a:r>
            <a:r>
              <a:rPr lang="es-CO" dirty="0"/>
              <a:t>el texto griego tiene el artículo definido “</a:t>
            </a:r>
            <a:r>
              <a:rPr lang="es-CO" u="sng" dirty="0"/>
              <a:t>el</a:t>
            </a:r>
            <a:r>
              <a:rPr lang="es-CO" dirty="0"/>
              <a:t>”; esto señala que el adversario, el enemigo del cristiano, es bien </a:t>
            </a:r>
            <a:r>
              <a:rPr lang="es-CO" dirty="0" smtClean="0"/>
              <a:t>conocido por los cristianos.</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211183" y="1825625"/>
            <a:ext cx="6257925" cy="5032375"/>
          </a:xfrm>
          <a:prstGeom prst="rect">
            <a:avLst/>
          </a:prstGeom>
        </p:spPr>
      </p:pic>
    </p:spTree>
    <p:extLst>
      <p:ext uri="{BB962C8B-B14F-4D97-AF65-F5344CB8AC3E}">
        <p14:creationId xmlns:p14="http://schemas.microsoft.com/office/powerpoint/2010/main" val="23576203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71061"/>
            <a:ext cx="10515600" cy="3670852"/>
          </a:xfrm>
        </p:spPr>
        <p:txBody>
          <a:bodyPr>
            <a:normAutofit lnSpcReduction="10000"/>
          </a:bodyPr>
          <a:lstStyle/>
          <a:p>
            <a:r>
              <a:rPr lang="es-CO" dirty="0" smtClean="0"/>
              <a:t>Es mencionado en </a:t>
            </a:r>
            <a:r>
              <a:rPr lang="es-CO" dirty="0" smtClean="0">
                <a:solidFill>
                  <a:srgbClr val="FF0000"/>
                </a:solidFill>
              </a:rPr>
              <a:t>Mat.4:1</a:t>
            </a:r>
            <a:r>
              <a:rPr lang="es-CO" dirty="0"/>
              <a:t>: </a:t>
            </a:r>
            <a:r>
              <a:rPr lang="es-CO" dirty="0" smtClean="0"/>
              <a:t>“Entonces </a:t>
            </a:r>
            <a:r>
              <a:rPr lang="es-CO" dirty="0"/>
              <a:t>Jesús fue llevado por el Espíritu al desierto para ser tentado por el </a:t>
            </a:r>
            <a:r>
              <a:rPr lang="es-CO" dirty="0" smtClean="0"/>
              <a:t>diablo”. El diablo es un oportunista, espera que tu estés descuidado, o en una extrema necesidad, como en la que se encontraba Jesús. Pero Jesús estaba bien despierto, y se apoyo en la Palabra de Dios.  </a:t>
            </a:r>
          </a:p>
          <a:p>
            <a:pPr marL="0" indent="0">
              <a:buNone/>
            </a:pPr>
            <a:endParaRPr lang="es-CO" dirty="0"/>
          </a:p>
          <a:p>
            <a:r>
              <a:rPr lang="es-CO" dirty="0" smtClean="0">
                <a:solidFill>
                  <a:srgbClr val="FF0000"/>
                </a:solidFill>
              </a:rPr>
              <a:t>Ef</a:t>
            </a:r>
            <a:r>
              <a:rPr lang="es-CO" dirty="0">
                <a:solidFill>
                  <a:srgbClr val="FF0000"/>
                </a:solidFill>
              </a:rPr>
              <a:t>. </a:t>
            </a:r>
            <a:r>
              <a:rPr lang="es-CO" dirty="0" smtClean="0">
                <a:solidFill>
                  <a:srgbClr val="FF0000"/>
                </a:solidFill>
              </a:rPr>
              <a:t>4:27</a:t>
            </a:r>
            <a:r>
              <a:rPr lang="es-CO" dirty="0"/>
              <a:t>: </a:t>
            </a:r>
            <a:r>
              <a:rPr lang="es-CO" dirty="0" smtClean="0"/>
              <a:t>“ni </a:t>
            </a:r>
            <a:r>
              <a:rPr lang="es-CO" dirty="0"/>
              <a:t>deis lugar al </a:t>
            </a:r>
            <a:r>
              <a:rPr lang="es-CO" dirty="0" smtClean="0"/>
              <a:t>diablo”.  Tu no tiene que colocarte en una situación donde el diablo tome la ventaja, recuerda que tu eres hijo de Dios, y en todo lugar, debes reflejar el carácter de Cristo.   </a:t>
            </a:r>
            <a:endParaRPr lang="es-CO" dirty="0"/>
          </a:p>
        </p:txBody>
      </p:sp>
      <p:sp>
        <p:nvSpPr>
          <p:cNvPr id="4" name="Rectángulo 3"/>
          <p:cNvSpPr/>
          <p:nvPr/>
        </p:nvSpPr>
        <p:spPr>
          <a:xfrm>
            <a:off x="745435" y="4253947"/>
            <a:ext cx="6901070" cy="1815882"/>
          </a:xfrm>
          <a:prstGeom prst="rect">
            <a:avLst/>
          </a:prstGeom>
        </p:spPr>
        <p:txBody>
          <a:bodyPr wrap="square">
            <a:spAutoFit/>
          </a:bodyPr>
          <a:lstStyle/>
          <a:p>
            <a:r>
              <a:rPr lang="es-CO" sz="2800" dirty="0" smtClean="0"/>
              <a:t>Pedro ve detrás de todas las persecuciones que afligían a sus lectores, al enemigo supremo: Satanás, el mismo que afligió a Job. (</a:t>
            </a:r>
            <a:r>
              <a:rPr lang="es-CO" sz="2800" dirty="0" smtClean="0">
                <a:solidFill>
                  <a:srgbClr val="FF0000"/>
                </a:solidFill>
              </a:rPr>
              <a:t>Ver Job.1:7-22</a:t>
            </a:r>
            <a:r>
              <a:rPr lang="es-CO" sz="2800" dirty="0" smtClean="0"/>
              <a:t>). </a:t>
            </a:r>
            <a:endParaRPr lang="es-CO" sz="2800" dirty="0"/>
          </a:p>
        </p:txBody>
      </p:sp>
      <p:pic>
        <p:nvPicPr>
          <p:cNvPr id="6" name="Imagen 5"/>
          <p:cNvPicPr>
            <a:picLocks noChangeAspect="1"/>
          </p:cNvPicPr>
          <p:nvPr/>
        </p:nvPicPr>
        <p:blipFill>
          <a:blip r:embed="rId2"/>
          <a:stretch>
            <a:fillRect/>
          </a:stretch>
        </p:blipFill>
        <p:spPr>
          <a:xfrm>
            <a:off x="8044069" y="3763617"/>
            <a:ext cx="3882887" cy="2995613"/>
          </a:xfrm>
          <a:prstGeom prst="rect">
            <a:avLst/>
          </a:prstGeom>
        </p:spPr>
      </p:pic>
    </p:spTree>
    <p:extLst>
      <p:ext uri="{BB962C8B-B14F-4D97-AF65-F5344CB8AC3E}">
        <p14:creationId xmlns:p14="http://schemas.microsoft.com/office/powerpoint/2010/main" val="9613245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89113"/>
            <a:ext cx="10515600" cy="5487850"/>
          </a:xfrm>
        </p:spPr>
        <p:txBody>
          <a:bodyPr>
            <a:normAutofit lnSpcReduction="10000"/>
          </a:bodyPr>
          <a:lstStyle/>
          <a:p>
            <a:pPr marL="0" indent="0">
              <a:buNone/>
            </a:pPr>
            <a:r>
              <a:rPr lang="es-CO" dirty="0" smtClean="0"/>
              <a:t>Reasumió </a:t>
            </a:r>
            <a:r>
              <a:rPr lang="es-CO" dirty="0"/>
              <a:t>Job su discurso, y dijo</a:t>
            </a:r>
            <a:r>
              <a:rPr lang="es-CO" dirty="0" smtClean="0"/>
              <a:t>:</a:t>
            </a:r>
            <a:endParaRPr lang="es-CO" dirty="0"/>
          </a:p>
          <a:p>
            <a:r>
              <a:rPr lang="es-CO" dirty="0"/>
              <a:t>2 Vive Dios, que ha quitado mi derecho, Y el Omnipotente, que amargó el alma mía</a:t>
            </a:r>
            <a:r>
              <a:rPr lang="es-CO" dirty="0" smtClean="0"/>
              <a:t>,</a:t>
            </a:r>
            <a:endParaRPr lang="es-CO" dirty="0"/>
          </a:p>
          <a:p>
            <a:endParaRPr lang="es-CO" dirty="0"/>
          </a:p>
          <a:p>
            <a:r>
              <a:rPr lang="es-CO" dirty="0"/>
              <a:t>3 Que todo el tiempo que mi alma esté en mí, Y haya hálito de Dios en mis narices, </a:t>
            </a:r>
            <a:r>
              <a:rPr lang="es-CO" dirty="0" smtClean="0"/>
              <a:t>4 </a:t>
            </a:r>
            <a:r>
              <a:rPr lang="es-CO" dirty="0"/>
              <a:t>Mis labios no hablarán iniquidad, Ni mi lengua pronunciará engaño. </a:t>
            </a:r>
          </a:p>
          <a:p>
            <a:r>
              <a:rPr lang="es-CO" dirty="0"/>
              <a:t>5 Nunca tal acontezca que yo os justifique; Hasta que muera, no quitaré de mí mi integridad. </a:t>
            </a:r>
            <a:r>
              <a:rPr lang="es-CO" dirty="0" smtClean="0"/>
              <a:t>6 </a:t>
            </a:r>
            <a:r>
              <a:rPr lang="es-CO" dirty="0"/>
              <a:t>Mi justicia tengo asida, y no la cederé; No me reprochará mi corazón en todos mis días. </a:t>
            </a:r>
            <a:endParaRPr lang="es-CO" dirty="0" smtClean="0"/>
          </a:p>
          <a:p>
            <a:r>
              <a:rPr lang="es-CO" dirty="0"/>
              <a:t>Recuerda que Job, se mantuvo fiel a sus principios, aunque lo perdió todo. </a:t>
            </a:r>
            <a:r>
              <a:rPr lang="es-CO" dirty="0" smtClean="0"/>
              <a:t>Tres amigos que lo acusaban, y su esposa</a:t>
            </a:r>
            <a:r>
              <a:rPr lang="es-CO" dirty="0"/>
              <a:t>, </a:t>
            </a:r>
            <a:r>
              <a:rPr lang="es-CO" dirty="0" smtClean="0"/>
              <a:t>le dice: </a:t>
            </a:r>
            <a:r>
              <a:rPr lang="es-CO" dirty="0"/>
              <a:t>¿Aun retienes tú tu simplicidad? Bendice á Dios, y muérete</a:t>
            </a:r>
            <a:r>
              <a:rPr lang="es-CO" dirty="0" smtClean="0"/>
              <a:t>. </a:t>
            </a:r>
            <a:r>
              <a:rPr lang="es-CO" dirty="0" smtClean="0">
                <a:solidFill>
                  <a:srgbClr val="FF0000"/>
                </a:solidFill>
              </a:rPr>
              <a:t>(Job.2:9). </a:t>
            </a:r>
            <a:endParaRPr lang="es-CO" dirty="0">
              <a:solidFill>
                <a:srgbClr val="FF0000"/>
              </a:solidFill>
            </a:endParaRPr>
          </a:p>
          <a:p>
            <a:endParaRPr lang="es-CO" dirty="0"/>
          </a:p>
        </p:txBody>
      </p:sp>
    </p:spTree>
    <p:extLst>
      <p:ext uri="{BB962C8B-B14F-4D97-AF65-F5344CB8AC3E}">
        <p14:creationId xmlns:p14="http://schemas.microsoft.com/office/powerpoint/2010/main" val="751966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pic>
        <p:nvPicPr>
          <p:cNvPr id="4" name="Marcador de contenido 3"/>
          <p:cNvPicPr>
            <a:picLocks noGrp="1" noChangeAspect="1"/>
          </p:cNvPicPr>
          <p:nvPr>
            <p:ph idx="1"/>
          </p:nvPr>
        </p:nvPicPr>
        <p:blipFill>
          <a:blip r:embed="rId2"/>
          <a:stretch>
            <a:fillRect/>
          </a:stretch>
        </p:blipFill>
        <p:spPr>
          <a:xfrm>
            <a:off x="4810124" y="781878"/>
            <a:ext cx="5685597" cy="5817705"/>
          </a:xfrm>
          <a:prstGeom prst="rect">
            <a:avLst/>
          </a:prstGeom>
        </p:spPr>
      </p:pic>
    </p:spTree>
    <p:extLst>
      <p:ext uri="{BB962C8B-B14F-4D97-AF65-F5344CB8AC3E}">
        <p14:creationId xmlns:p14="http://schemas.microsoft.com/office/powerpoint/2010/main" val="731984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225635" y="290944"/>
            <a:ext cx="3726873" cy="3519055"/>
          </a:xfrm>
        </p:spPr>
        <p:txBody>
          <a:bodyPr>
            <a:normAutofit fontScale="85000" lnSpcReduction="10000"/>
          </a:bodyPr>
          <a:lstStyle/>
          <a:p>
            <a:pPr marL="0" indent="0" algn="ctr">
              <a:buNone/>
            </a:pPr>
            <a:r>
              <a:rPr lang="es-CO" dirty="0" smtClean="0"/>
              <a:t>Como </a:t>
            </a:r>
            <a:r>
              <a:rPr lang="es-CO" dirty="0"/>
              <a:t>león rugiente. </a:t>
            </a:r>
            <a:r>
              <a:rPr lang="es-CO" dirty="0" smtClean="0"/>
              <a:t>Es </a:t>
            </a:r>
            <a:r>
              <a:rPr lang="es-CO" dirty="0"/>
              <a:t>decir, como un león hambriento que ruge para atemorizar y atrapar a su presa.  </a:t>
            </a:r>
            <a:endParaRPr lang="es-CO" dirty="0" smtClean="0"/>
          </a:p>
          <a:p>
            <a:pPr marL="0" indent="0" algn="ctr">
              <a:buNone/>
            </a:pPr>
            <a:r>
              <a:rPr lang="es-CO" dirty="0" smtClean="0"/>
              <a:t>Una </a:t>
            </a:r>
            <a:r>
              <a:rPr lang="es-CO" dirty="0"/>
              <a:t>figura adecuada del diablo, quien por medio de las persecuciones estaba procurando atemorizar a los cristianos para forzarlos a que apostataran. </a:t>
            </a:r>
          </a:p>
        </p:txBody>
      </p:sp>
      <p:pic>
        <p:nvPicPr>
          <p:cNvPr id="4" name="Imagen 3"/>
          <p:cNvPicPr>
            <a:picLocks noChangeAspect="1"/>
          </p:cNvPicPr>
          <p:nvPr/>
        </p:nvPicPr>
        <p:blipFill>
          <a:blip r:embed="rId2"/>
          <a:stretch>
            <a:fillRect/>
          </a:stretch>
        </p:blipFill>
        <p:spPr>
          <a:xfrm>
            <a:off x="318655" y="498761"/>
            <a:ext cx="3740727" cy="2923312"/>
          </a:xfrm>
          <a:prstGeom prst="rect">
            <a:avLst/>
          </a:prstGeom>
        </p:spPr>
      </p:pic>
      <p:sp>
        <p:nvSpPr>
          <p:cNvPr id="6" name="Rectángulo 5"/>
          <p:cNvSpPr/>
          <p:nvPr/>
        </p:nvSpPr>
        <p:spPr>
          <a:xfrm>
            <a:off x="595744" y="4282772"/>
            <a:ext cx="11055929" cy="1384995"/>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“Anda alrededor”, O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buscando diversas formas para acorralar a su presa.  </a:t>
            </a:r>
            <a:endPar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Pedro, cuando dijo estas palabras, pudo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haber estado pensando en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Job.1:7</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 donde se describe a Satanás “rodeando” la tierra y “andando” por ella. </a:t>
            </a:r>
          </a:p>
        </p:txBody>
      </p:sp>
      <p:pic>
        <p:nvPicPr>
          <p:cNvPr id="7" name="Imagen 6"/>
          <p:cNvPicPr>
            <a:picLocks noChangeAspect="1"/>
          </p:cNvPicPr>
          <p:nvPr/>
        </p:nvPicPr>
        <p:blipFill>
          <a:blip r:embed="rId3"/>
          <a:stretch>
            <a:fillRect/>
          </a:stretch>
        </p:blipFill>
        <p:spPr>
          <a:xfrm>
            <a:off x="8118761" y="498761"/>
            <a:ext cx="3726875" cy="2923312"/>
          </a:xfrm>
          <a:prstGeom prst="rect">
            <a:avLst/>
          </a:prstGeom>
        </p:spPr>
      </p:pic>
    </p:spTree>
    <p:extLst>
      <p:ext uri="{BB962C8B-B14F-4D97-AF65-F5344CB8AC3E}">
        <p14:creationId xmlns:p14="http://schemas.microsoft.com/office/powerpoint/2010/main" val="22783121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49383"/>
            <a:ext cx="10515600" cy="3434343"/>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El texto sagrado dice: “Buscando, a quien Devorar”.</a:t>
            </a:r>
          </a:p>
          <a:p>
            <a:pPr marL="0" indent="0" algn="ctr">
              <a:buNone/>
            </a:pPr>
            <a:r>
              <a:rPr lang="es-CO" dirty="0" smtClean="0"/>
              <a:t> El </a:t>
            </a:r>
            <a:r>
              <a:rPr lang="es-CO" dirty="0"/>
              <a:t>león no espera que la presa vaya a su guarida, ni Satanás se sienta a esperar que sus víctimas caigan en sus redes.  El va de un lado a otro buscando cómo cazar a quienes quiere hacer sus víctimas. </a:t>
            </a:r>
          </a:p>
          <a:p>
            <a:pPr marL="0" indent="0">
              <a:buNone/>
            </a:pPr>
            <a:endParaRPr lang="es-CO" dirty="0" smtClean="0"/>
          </a:p>
          <a:p>
            <a:pPr marL="0" indent="0" algn="ctr">
              <a:buNone/>
            </a:pPr>
            <a:r>
              <a:rPr lang="es-CO" dirty="0" smtClean="0"/>
              <a:t>Devorar</a:t>
            </a:r>
            <a:r>
              <a:rPr lang="es-CO" dirty="0"/>
              <a:t>. </a:t>
            </a:r>
            <a:r>
              <a:rPr lang="es-CO" dirty="0" smtClean="0"/>
              <a:t>O </a:t>
            </a:r>
            <a:r>
              <a:rPr lang="es-CO" dirty="0"/>
              <a:t>“engullir”, “tragar”.  Así como el león devora a su presa, así también el diablo arranca a sus víctimas del seno de la iglesia y las devora. </a:t>
            </a:r>
            <a:endParaRPr lang="es-CO" dirty="0" smtClean="0"/>
          </a:p>
          <a:p>
            <a:pPr marL="0" indent="0" algn="ctr">
              <a:buNone/>
            </a:pPr>
            <a:r>
              <a:rPr lang="es-CO" dirty="0" smtClean="0"/>
              <a:t>Se dice que la mujer puede asistir a la iglesia con falda larga, y fuera de ella con minifalda. ¿Será esto correcto delante de Dios?  </a:t>
            </a:r>
            <a:endParaRPr lang="es-CO" dirty="0"/>
          </a:p>
        </p:txBody>
      </p:sp>
      <p:pic>
        <p:nvPicPr>
          <p:cNvPr id="4" name="Imagen 3"/>
          <p:cNvPicPr>
            <a:picLocks noChangeAspect="1"/>
          </p:cNvPicPr>
          <p:nvPr/>
        </p:nvPicPr>
        <p:blipFill>
          <a:blip r:embed="rId2"/>
          <a:stretch>
            <a:fillRect/>
          </a:stretch>
        </p:blipFill>
        <p:spPr>
          <a:xfrm>
            <a:off x="838200" y="3810001"/>
            <a:ext cx="3193473" cy="2585172"/>
          </a:xfrm>
          <a:prstGeom prst="rect">
            <a:avLst/>
          </a:prstGeom>
        </p:spPr>
      </p:pic>
      <p:pic>
        <p:nvPicPr>
          <p:cNvPr id="6" name="Imagen 5"/>
          <p:cNvPicPr>
            <a:picLocks noChangeAspect="1"/>
          </p:cNvPicPr>
          <p:nvPr/>
        </p:nvPicPr>
        <p:blipFill>
          <a:blip r:embed="rId3"/>
          <a:stretch>
            <a:fillRect/>
          </a:stretch>
        </p:blipFill>
        <p:spPr>
          <a:xfrm>
            <a:off x="4365047" y="3810001"/>
            <a:ext cx="3461905" cy="2565689"/>
          </a:xfrm>
          <a:prstGeom prst="rect">
            <a:avLst/>
          </a:prstGeom>
        </p:spPr>
      </p:pic>
      <p:pic>
        <p:nvPicPr>
          <p:cNvPr id="7" name="Imagen 6"/>
          <p:cNvPicPr>
            <a:picLocks noChangeAspect="1"/>
          </p:cNvPicPr>
          <p:nvPr/>
        </p:nvPicPr>
        <p:blipFill>
          <a:blip r:embed="rId4"/>
          <a:stretch>
            <a:fillRect/>
          </a:stretch>
        </p:blipFill>
        <p:spPr>
          <a:xfrm>
            <a:off x="8160326" y="3810000"/>
            <a:ext cx="3193473" cy="256569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399097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3509"/>
            <a:ext cx="10515600" cy="6283234"/>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sv-SE" dirty="0" smtClean="0"/>
              <a:t>La Biblia enseña que un hijo de Dios, debe tener un estilo de vida dentro de la iglesia, y fuera de ella, para apoyar esta doctrina leamos los siguientes.</a:t>
            </a:r>
          </a:p>
          <a:p>
            <a:pPr marL="457200" lvl="1" indent="0" algn="ctr">
              <a:buNone/>
            </a:pPr>
            <a:endParaRPr lang="sv-SE" dirty="0" smtClean="0">
              <a:solidFill>
                <a:srgbClr val="FF0000"/>
              </a:solidFill>
            </a:endParaRPr>
          </a:p>
          <a:p>
            <a:pPr marL="457200" lvl="1" indent="0" algn="ctr">
              <a:buNone/>
            </a:pPr>
            <a:r>
              <a:rPr lang="sv-SE" dirty="0" smtClean="0">
                <a:solidFill>
                  <a:srgbClr val="FF0000"/>
                </a:solidFill>
              </a:rPr>
              <a:t>Ju.17:23</a:t>
            </a:r>
            <a:r>
              <a:rPr lang="sv-SE" dirty="0" smtClean="0"/>
              <a:t>. </a:t>
            </a:r>
            <a:r>
              <a:rPr lang="es-CO" u="sng" dirty="0" smtClean="0"/>
              <a:t>Yo </a:t>
            </a:r>
            <a:r>
              <a:rPr lang="es-CO" u="sng" dirty="0"/>
              <a:t>en ellos</a:t>
            </a:r>
            <a:r>
              <a:rPr lang="es-CO" dirty="0"/>
              <a:t>, y tú en mí, para que sean perfectos en una cosa; y que el mundo conozca que tú me enviaste, y que los has amado, como también a mí me has amado</a:t>
            </a:r>
            <a:r>
              <a:rPr lang="es-CO" dirty="0" smtClean="0"/>
              <a:t>. </a:t>
            </a:r>
            <a:r>
              <a:rPr lang="es-CO" dirty="0" smtClean="0">
                <a:solidFill>
                  <a:srgbClr val="FF0000"/>
                </a:solidFill>
              </a:rPr>
              <a:t>(Ver Heb.13:8; Sat.1:17).</a:t>
            </a:r>
          </a:p>
          <a:p>
            <a:pPr marL="0" indent="0">
              <a:buNone/>
            </a:pPr>
            <a:r>
              <a:rPr lang="es-CO" dirty="0" smtClean="0"/>
              <a:t>Cristo vivía en el corazón de José, Daniel y sus amigos, por eso no cambiaron su estilo de vida en medio de paganos como fue en Egipto, y Babilonia. </a:t>
            </a:r>
            <a:r>
              <a:rPr lang="es-CO" dirty="0" smtClean="0">
                <a:solidFill>
                  <a:srgbClr val="FF0000"/>
                </a:solidFill>
              </a:rPr>
              <a:t>(Ver Ge.39:7-9; Dan.1:8,9; 6:3,4,10; 3:3-18).</a:t>
            </a:r>
            <a:endParaRPr lang="sv-SE" dirty="0">
              <a:solidFill>
                <a:srgbClr val="FF0000"/>
              </a:solidFill>
            </a:endParaRPr>
          </a:p>
          <a:p>
            <a:pPr marL="457200" lvl="1" indent="0">
              <a:buNone/>
            </a:pPr>
            <a:endParaRPr lang="sv-SE" dirty="0" smtClean="0">
              <a:solidFill>
                <a:srgbClr val="FF0000"/>
              </a:solidFill>
            </a:endParaRPr>
          </a:p>
          <a:p>
            <a:pPr marL="457200" lvl="1" indent="0">
              <a:buNone/>
            </a:pPr>
            <a:r>
              <a:rPr lang="sv-SE" dirty="0" smtClean="0">
                <a:solidFill>
                  <a:srgbClr val="FF0000"/>
                </a:solidFill>
              </a:rPr>
              <a:t>Ef.5:27.</a:t>
            </a:r>
            <a:r>
              <a:rPr lang="sv-SE" dirty="0" smtClean="0"/>
              <a:t> </a:t>
            </a:r>
            <a:r>
              <a:rPr lang="es-CO" dirty="0"/>
              <a:t>para presentársela gloriosa para sí [mismo], una Iglesia que no tuviese mancha ni arruga, ni cosa semejante; sino que fuese santa y sin mancha</a:t>
            </a:r>
            <a:r>
              <a:rPr lang="es-CO" dirty="0" smtClean="0"/>
              <a:t>.</a:t>
            </a:r>
            <a:endParaRPr lang="sv-SE" dirty="0" smtClean="0"/>
          </a:p>
          <a:p>
            <a:pPr marL="457200" lvl="1" indent="0">
              <a:buNone/>
            </a:pPr>
            <a:r>
              <a:rPr lang="sv-SE" dirty="0" smtClean="0">
                <a:solidFill>
                  <a:srgbClr val="FF0000"/>
                </a:solidFill>
              </a:rPr>
              <a:t>Lev.11:44,45.</a:t>
            </a:r>
            <a:r>
              <a:rPr lang="es-CO" dirty="0"/>
              <a:t> Porque yo [soy] el SEÑOR vuestro Dios, vosotros por tanto os santificaréis, y seréis santos, porque yo [soy] santo; así que no ensuciéis vuestras almas con ningún reptil que anduviere arrastrándose sobre la tierra. </a:t>
            </a:r>
            <a:r>
              <a:rPr lang="es-CO" dirty="0" smtClean="0"/>
              <a:t>45 </a:t>
            </a:r>
            <a:r>
              <a:rPr lang="es-CO" dirty="0"/>
              <a:t>Porque yo [soy] el SEÑOR, que os hago subir de la tierra de Egipto para seros por Dios; seréis pues santos, porque yo [soy] santo.</a:t>
            </a:r>
            <a:r>
              <a:rPr lang="sv-SE" dirty="0" smtClean="0"/>
              <a:t> </a:t>
            </a:r>
          </a:p>
          <a:p>
            <a:endParaRPr lang="es-CO" dirty="0"/>
          </a:p>
        </p:txBody>
      </p:sp>
    </p:spTree>
    <p:extLst>
      <p:ext uri="{BB962C8B-B14F-4D97-AF65-F5344CB8AC3E}">
        <p14:creationId xmlns:p14="http://schemas.microsoft.com/office/powerpoint/2010/main" val="13273252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lstStyle/>
          <a:p>
            <a:pPr algn="ctr"/>
            <a:r>
              <a:rPr lang="es-CO" dirty="0" smtClean="0"/>
              <a:t>Ser fiel a los principios de Dios tiene un costo.</a:t>
            </a:r>
            <a:endParaRPr lang="es-CO" dirty="0"/>
          </a:p>
        </p:txBody>
      </p:sp>
      <p:sp>
        <p:nvSpPr>
          <p:cNvPr id="3" name="Marcador de contenido 2"/>
          <p:cNvSpPr>
            <a:spLocks noGrp="1"/>
          </p:cNvSpPr>
          <p:nvPr>
            <p:ph idx="1"/>
          </p:nvPr>
        </p:nvSpPr>
        <p:spPr>
          <a:xfrm>
            <a:off x="838200" y="5238205"/>
            <a:ext cx="10515600" cy="1371601"/>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dirty="0" smtClean="0"/>
              <a:t>Y José, Daniel y sus amigos prefirieron pagarlo, antes que cambiar su estilo de vida. José fue a la cárcel, Daniel al foso de los leones y Sadrac, </a:t>
            </a:r>
            <a:r>
              <a:rPr lang="es-CO" dirty="0"/>
              <a:t>M</a:t>
            </a:r>
            <a:r>
              <a:rPr lang="es-CO" dirty="0" smtClean="0"/>
              <a:t>esac y Abel Negó al horno de fuego.</a:t>
            </a:r>
            <a:endParaRPr lang="es-CO" dirty="0"/>
          </a:p>
        </p:txBody>
      </p:sp>
      <p:pic>
        <p:nvPicPr>
          <p:cNvPr id="4" name="Imagen 3"/>
          <p:cNvPicPr>
            <a:picLocks noChangeAspect="1"/>
          </p:cNvPicPr>
          <p:nvPr/>
        </p:nvPicPr>
        <p:blipFill>
          <a:blip r:embed="rId2"/>
          <a:stretch>
            <a:fillRect/>
          </a:stretch>
        </p:blipFill>
        <p:spPr>
          <a:xfrm>
            <a:off x="6309360" y="1916498"/>
            <a:ext cx="5044439" cy="3095897"/>
          </a:xfrm>
          <a:prstGeom prst="rect">
            <a:avLst/>
          </a:prstGeom>
        </p:spPr>
      </p:pic>
      <p:pic>
        <p:nvPicPr>
          <p:cNvPr id="5" name="Imagen 4"/>
          <p:cNvPicPr>
            <a:picLocks noChangeAspect="1"/>
          </p:cNvPicPr>
          <p:nvPr/>
        </p:nvPicPr>
        <p:blipFill>
          <a:blip r:embed="rId3"/>
          <a:stretch>
            <a:fillRect/>
          </a:stretch>
        </p:blipFill>
        <p:spPr>
          <a:xfrm>
            <a:off x="838200" y="1916498"/>
            <a:ext cx="2309949" cy="3095897"/>
          </a:xfrm>
          <a:prstGeom prst="rect">
            <a:avLst/>
          </a:prstGeom>
        </p:spPr>
      </p:pic>
      <p:pic>
        <p:nvPicPr>
          <p:cNvPr id="6" name="Imagen 5"/>
          <p:cNvPicPr>
            <a:picLocks noChangeAspect="1"/>
          </p:cNvPicPr>
          <p:nvPr/>
        </p:nvPicPr>
        <p:blipFill>
          <a:blip r:embed="rId4"/>
          <a:stretch>
            <a:fillRect/>
          </a:stretch>
        </p:blipFill>
        <p:spPr>
          <a:xfrm>
            <a:off x="3343547" y="1916498"/>
            <a:ext cx="2769869" cy="3095897"/>
          </a:xfrm>
          <a:prstGeom prst="rect">
            <a:avLst/>
          </a:prstGeom>
        </p:spPr>
      </p:pic>
    </p:spTree>
    <p:extLst>
      <p:ext uri="{BB962C8B-B14F-4D97-AF65-F5344CB8AC3E}">
        <p14:creationId xmlns:p14="http://schemas.microsoft.com/office/powerpoint/2010/main" val="3752743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7383" y="365760"/>
            <a:ext cx="11573691" cy="3095897"/>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“Seguid </a:t>
            </a:r>
            <a:r>
              <a:rPr lang="es-CO" dirty="0"/>
              <a:t>la paz con todos; y la santidad, sin la cual nadie verá al </a:t>
            </a:r>
            <a:r>
              <a:rPr lang="es-CO" dirty="0" smtClean="0"/>
              <a:t>Señor” </a:t>
            </a:r>
          </a:p>
          <a:p>
            <a:pPr marL="0" indent="0" algn="ctr">
              <a:buNone/>
            </a:pPr>
            <a:r>
              <a:rPr lang="es-CO" dirty="0" smtClean="0">
                <a:solidFill>
                  <a:srgbClr val="FF0000"/>
                </a:solidFill>
              </a:rPr>
              <a:t>He.12:14</a:t>
            </a:r>
            <a:r>
              <a:rPr lang="es-CO" dirty="0">
                <a:solidFill>
                  <a:srgbClr val="FF0000"/>
                </a:solidFill>
              </a:rPr>
              <a:t>. </a:t>
            </a:r>
            <a:endParaRPr lang="es-CO" dirty="0" smtClean="0">
              <a:solidFill>
                <a:srgbClr val="FF0000"/>
              </a:solidFill>
            </a:endParaRPr>
          </a:p>
          <a:p>
            <a:pPr marL="0" indent="0" algn="ctr">
              <a:buNone/>
            </a:pPr>
            <a:r>
              <a:rPr lang="es-CO" dirty="0" smtClean="0"/>
              <a:t>“No </a:t>
            </a:r>
            <a:r>
              <a:rPr lang="es-CO" dirty="0"/>
              <a:t>entrará en ella ninguna cosa sucia, o que hace abominación y mentira, sino [solamente] los que están escritos en el libro de la vida del </a:t>
            </a:r>
            <a:r>
              <a:rPr lang="es-CO" dirty="0" smtClean="0"/>
              <a:t>Cordero”</a:t>
            </a:r>
          </a:p>
          <a:p>
            <a:pPr marL="0" indent="0" algn="ctr">
              <a:buNone/>
            </a:pPr>
            <a:r>
              <a:rPr lang="es-CO" dirty="0" smtClean="0">
                <a:solidFill>
                  <a:srgbClr val="FF0000"/>
                </a:solidFill>
              </a:rPr>
              <a:t>Ap.21:27</a:t>
            </a:r>
            <a:r>
              <a:rPr lang="es-CO" dirty="0">
                <a:solidFill>
                  <a:srgbClr val="FF0000"/>
                </a:solidFill>
              </a:rPr>
              <a:t>.</a:t>
            </a:r>
            <a:r>
              <a:rPr lang="es-CO" dirty="0"/>
              <a:t> </a:t>
            </a:r>
            <a:endParaRPr lang="es-CO" dirty="0" smtClean="0"/>
          </a:p>
          <a:p>
            <a:pPr marL="0" indent="0" algn="ctr">
              <a:buNone/>
            </a:pPr>
            <a:r>
              <a:rPr lang="es-CO" dirty="0" smtClean="0"/>
              <a:t>Así pues, queda demostrado que un hijo de Dios, debe ser el mismo en la iglesia, en el hogar, en la calle o en el trabajo, de otra manera ¿Cómo podría ser la “luz del mundo?. Que Dios bendiga a su remanente en este día. Es mi mayor deseo, que su experiencia en Cristo sea hoy más grande que ayer.</a:t>
            </a:r>
            <a:endParaRPr lang="es-CO" dirty="0"/>
          </a:p>
          <a:p>
            <a:endParaRPr lang="es-CO" dirty="0"/>
          </a:p>
          <a:p>
            <a:endParaRPr lang="es-CO" dirty="0"/>
          </a:p>
        </p:txBody>
      </p:sp>
      <p:pic>
        <p:nvPicPr>
          <p:cNvPr id="4" name="Imagen 3"/>
          <p:cNvPicPr>
            <a:picLocks noChangeAspect="1"/>
          </p:cNvPicPr>
          <p:nvPr/>
        </p:nvPicPr>
        <p:blipFill>
          <a:blip r:embed="rId2"/>
          <a:stretch>
            <a:fillRect/>
          </a:stretch>
        </p:blipFill>
        <p:spPr>
          <a:xfrm>
            <a:off x="3855720" y="3683727"/>
            <a:ext cx="4480560" cy="3174274"/>
          </a:xfrm>
          <a:prstGeom prst="rect">
            <a:avLst/>
          </a:prstGeom>
        </p:spPr>
      </p:pic>
      <p:sp>
        <p:nvSpPr>
          <p:cNvPr id="2" name="Rectángulo 1"/>
          <p:cNvSpPr/>
          <p:nvPr/>
        </p:nvSpPr>
        <p:spPr>
          <a:xfrm>
            <a:off x="287383" y="4006892"/>
            <a:ext cx="3448594" cy="23083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600" b="0"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Que Dios bendiga a su </a:t>
            </a:r>
            <a:r>
              <a:rPr kumimoji="0" lang="es-CO" sz="3600" b="0" i="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pueblo </a:t>
            </a:r>
            <a:r>
              <a:rPr kumimoji="0" lang="es-CO" sz="3600" b="0"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en este día, es mi mayor deseo. </a:t>
            </a:r>
          </a:p>
        </p:txBody>
      </p:sp>
      <p:sp>
        <p:nvSpPr>
          <p:cNvPr id="5" name="Rectángulo 4"/>
          <p:cNvSpPr/>
          <p:nvPr/>
        </p:nvSpPr>
        <p:spPr>
          <a:xfrm>
            <a:off x="8456023" y="4006892"/>
            <a:ext cx="3289466" cy="23083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600" b="0"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Que su relación con Cristo sea hoy más grande que ayer. </a:t>
            </a:r>
          </a:p>
        </p:txBody>
      </p:sp>
    </p:spTree>
    <p:extLst>
      <p:ext uri="{BB962C8B-B14F-4D97-AF65-F5344CB8AC3E}">
        <p14:creationId xmlns:p14="http://schemas.microsoft.com/office/powerpoint/2010/main" val="2867730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09707"/>
            <a:ext cx="10515600" cy="1325563"/>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pPr algn="ctr"/>
            <a:r>
              <a:rPr lang="es-CO" sz="2400" dirty="0" smtClean="0"/>
              <a:t>Noten los dos tipos de vestido: La mujer “virtuosa”, abajo de la rodilla, al sentarse no tiene dificultades. En contraste, la de falda corta, cuando se sienta, se siente incomoda, se descubren sus piernas, se cubre con </a:t>
            </a:r>
            <a:r>
              <a:rPr lang="es-CO" sz="2400" dirty="0"/>
              <a:t>l</a:t>
            </a:r>
            <a:r>
              <a:rPr lang="es-CO" sz="2400" dirty="0" smtClean="0"/>
              <a:t>as manos, o la Biblia.</a:t>
            </a:r>
            <a:endParaRPr lang="es-CO" sz="2400" dirty="0"/>
          </a:p>
        </p:txBody>
      </p:sp>
      <p:pic>
        <p:nvPicPr>
          <p:cNvPr id="4" name="Imagen 3"/>
          <p:cNvPicPr>
            <a:picLocks noChangeAspect="1"/>
          </p:cNvPicPr>
          <p:nvPr/>
        </p:nvPicPr>
        <p:blipFill>
          <a:blip r:embed="rId2"/>
          <a:stretch>
            <a:fillRect/>
          </a:stretch>
        </p:blipFill>
        <p:spPr>
          <a:xfrm>
            <a:off x="1517820" y="2008909"/>
            <a:ext cx="4672915" cy="4036003"/>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6908714" y="2008909"/>
            <a:ext cx="3718097" cy="4036003"/>
          </a:xfrm>
          <a:prstGeom prst="rect">
            <a:avLst/>
          </a:prstGeom>
          <a:scene3d>
            <a:camera prst="orthographicFront"/>
            <a:lightRig rig="threePt" dir="t"/>
          </a:scene3d>
          <a:sp3d>
            <a:bevelT w="165100" prst="coolSlant"/>
          </a:sp3d>
        </p:spPr>
      </p:pic>
      <p:sp>
        <p:nvSpPr>
          <p:cNvPr id="7" name="Rectángulo 6"/>
          <p:cNvSpPr/>
          <p:nvPr/>
        </p:nvSpPr>
        <p:spPr>
          <a:xfrm>
            <a:off x="838200" y="6211669"/>
            <a:ext cx="10515600" cy="830997"/>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1" i="1" u="none" strike="noStrike" kern="1200" cap="none" spc="0" normalizeH="0" baseline="0" noProof="0" dirty="0">
                <a:ln>
                  <a:noFill/>
                </a:ln>
                <a:solidFill>
                  <a:prstClr val="black"/>
                </a:solidFill>
                <a:effectLst/>
                <a:uLnTx/>
                <a:uFillTx/>
                <a:latin typeface="Calibri" panose="020F0502020204030204"/>
                <a:ea typeface="+mn-ea"/>
                <a:cs typeface="+mn-cs"/>
              </a:rPr>
              <a:t>La mujer en la Biblia es un tipo de la </a:t>
            </a:r>
            <a:r>
              <a:rPr kumimoji="0" lang="es-CO" sz="2400" b="1" i="1" u="none" strike="noStrike" kern="1200" cap="none" spc="0" normalizeH="0" baseline="0" noProof="0" dirty="0" smtClean="0">
                <a:ln>
                  <a:noFill/>
                </a:ln>
                <a:solidFill>
                  <a:prstClr val="black"/>
                </a:solidFill>
                <a:effectLst/>
                <a:uLnTx/>
                <a:uFillTx/>
                <a:latin typeface="Calibri" panose="020F0502020204030204"/>
                <a:ea typeface="+mn-ea"/>
                <a:cs typeface="+mn-cs"/>
              </a:rPr>
              <a:t>iglesia de Cristo. </a:t>
            </a:r>
            <a:r>
              <a:rPr kumimoji="0" lang="es-CO" sz="2400" b="1" i="1" u="none" strike="noStrike" kern="1200" cap="none" spc="0" normalizeH="0" baseline="0" noProof="0" dirty="0">
                <a:ln>
                  <a:noFill/>
                </a:ln>
                <a:solidFill>
                  <a:prstClr val="black"/>
                </a:solidFill>
                <a:effectLst/>
                <a:uLnTx/>
                <a:uFillTx/>
                <a:latin typeface="Calibri" panose="020F0502020204030204"/>
                <a:ea typeface="+mn-ea"/>
                <a:cs typeface="+mn-cs"/>
              </a:rPr>
              <a:t>Y </a:t>
            </a:r>
            <a:r>
              <a:rPr kumimoji="0" lang="es-CO" sz="2400" b="1" i="1" u="none" strike="noStrike" kern="1200" cap="none" spc="0" normalizeH="0" baseline="0" noProof="0" dirty="0" smtClean="0">
                <a:ln>
                  <a:noFill/>
                </a:ln>
                <a:solidFill>
                  <a:prstClr val="black"/>
                </a:solidFill>
                <a:effectLst/>
                <a:uLnTx/>
                <a:uFillTx/>
                <a:latin typeface="Calibri" panose="020F0502020204030204"/>
                <a:ea typeface="+mn-ea"/>
                <a:cs typeface="+mn-cs"/>
              </a:rPr>
              <a:t>como tal, debe </a:t>
            </a:r>
            <a:r>
              <a:rPr kumimoji="0" lang="es-CO" sz="2400" b="1" i="1" u="none" strike="noStrike" kern="1200" cap="none" spc="0" normalizeH="0" baseline="0" noProof="0" dirty="0">
                <a:ln>
                  <a:noFill/>
                </a:ln>
                <a:solidFill>
                  <a:prstClr val="black"/>
                </a:solidFill>
                <a:effectLst/>
                <a:uLnTx/>
                <a:uFillTx/>
                <a:latin typeface="Calibri" panose="020F0502020204030204"/>
                <a:ea typeface="+mn-ea"/>
                <a:cs typeface="+mn-cs"/>
              </a:rPr>
              <a:t>reflejar a Cristo </a:t>
            </a:r>
            <a:r>
              <a:rPr kumimoji="0" lang="es-CO" sz="2400" b="1" i="1" u="none" strike="noStrike" kern="1200" cap="none" spc="0" normalizeH="0" baseline="0" noProof="0" dirty="0" smtClean="0">
                <a:ln>
                  <a:noFill/>
                </a:ln>
                <a:solidFill>
                  <a:prstClr val="black"/>
                </a:solidFill>
                <a:effectLst/>
                <a:uLnTx/>
                <a:uFillTx/>
                <a:latin typeface="Calibri" panose="020F0502020204030204"/>
                <a:ea typeface="+mn-ea"/>
                <a:cs typeface="+mn-cs"/>
              </a:rPr>
              <a:t>tanto en </a:t>
            </a:r>
            <a:r>
              <a:rPr kumimoji="0" lang="es-CO" sz="2400" b="1" i="1" u="none" strike="noStrike" kern="1200" cap="none" spc="0" normalizeH="0" baseline="0" noProof="0" dirty="0">
                <a:ln>
                  <a:noFill/>
                </a:ln>
                <a:solidFill>
                  <a:prstClr val="black"/>
                </a:solidFill>
                <a:effectLst/>
                <a:uLnTx/>
                <a:uFillTx/>
                <a:latin typeface="Calibri" panose="020F0502020204030204"/>
                <a:ea typeface="+mn-ea"/>
                <a:cs typeface="+mn-cs"/>
              </a:rPr>
              <a:t>la iglesia </a:t>
            </a:r>
            <a:r>
              <a:rPr kumimoji="0" lang="es-CO" sz="2400" b="1" i="1" u="none" strike="noStrike" kern="1200" cap="none" spc="0" normalizeH="0" baseline="0" noProof="0" dirty="0" smtClean="0">
                <a:ln>
                  <a:noFill/>
                </a:ln>
                <a:solidFill>
                  <a:prstClr val="black"/>
                </a:solidFill>
                <a:effectLst/>
                <a:uLnTx/>
                <a:uFillTx/>
                <a:latin typeface="Calibri" panose="020F0502020204030204"/>
                <a:ea typeface="+mn-ea"/>
                <a:cs typeface="+mn-cs"/>
              </a:rPr>
              <a:t>como fuera </a:t>
            </a:r>
            <a:r>
              <a:rPr kumimoji="0" lang="es-CO" sz="2400" b="1" i="1" u="none" strike="noStrike" kern="1200" cap="none" spc="0" normalizeH="0" baseline="0" noProof="0" dirty="0">
                <a:ln>
                  <a:noFill/>
                </a:ln>
                <a:solidFill>
                  <a:prstClr val="black"/>
                </a:solidFill>
                <a:effectLst/>
                <a:uLnTx/>
                <a:uFillTx/>
                <a:latin typeface="Calibri" panose="020F0502020204030204"/>
                <a:ea typeface="+mn-ea"/>
                <a:cs typeface="+mn-cs"/>
              </a:rPr>
              <a:t>de ella. </a:t>
            </a:r>
            <a:r>
              <a:rPr kumimoji="0" lang="es-CO" sz="2400" b="1" i="1"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s-CO" sz="2400" b="1" i="1" u="none" strike="noStrike" kern="1200" cap="none" spc="0" normalizeH="0" baseline="0" noProof="0" dirty="0" smtClean="0">
                <a:ln>
                  <a:noFill/>
                </a:ln>
                <a:solidFill>
                  <a:srgbClr val="FF0000"/>
                </a:solidFill>
                <a:effectLst/>
                <a:uLnTx/>
                <a:uFillTx/>
                <a:latin typeface="Calibri" panose="020F0502020204030204"/>
                <a:ea typeface="+mn-ea"/>
                <a:cs typeface="+mn-cs"/>
              </a:rPr>
              <a:t>ver Juan 17:23; Lev.11:44,45). </a:t>
            </a:r>
            <a:endParaRPr kumimoji="0" lang="es-CO" sz="2400" b="1" i="1"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178964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1135</Words>
  <Application>Microsoft Office PowerPoint</Application>
  <PresentationFormat>Panorámica</PresentationFormat>
  <Paragraphs>42</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11</vt:i4>
      </vt:variant>
    </vt:vector>
  </HeadingPairs>
  <TitlesOfParts>
    <vt:vector size="16" baseType="lpstr">
      <vt:lpstr>Arial</vt:lpstr>
      <vt:lpstr>Calibri</vt:lpstr>
      <vt:lpstr>Calibri Light</vt:lpstr>
      <vt:lpstr>Tema de Office</vt:lpstr>
      <vt:lpstr>1_Tema de Office</vt:lpstr>
      <vt:lpstr>Presentación de PowerPoint</vt:lpstr>
      <vt:lpstr>Satanás no duerme.  Por ende, debes ser vigilante   </vt:lpstr>
      <vt:lpstr>Presentación de PowerPoint</vt:lpstr>
      <vt:lpstr>Presentación de PowerPoint</vt:lpstr>
      <vt:lpstr>Presentación de PowerPoint</vt:lpstr>
      <vt:lpstr>Presentación de PowerPoint</vt:lpstr>
      <vt:lpstr>Presentación de PowerPoint</vt:lpstr>
      <vt:lpstr>Presentación de PowerPoint</vt:lpstr>
      <vt:lpstr>Ser fiel a los principios de Dios tiene un costo.</vt:lpstr>
      <vt:lpstr>Presentación de PowerPoint</vt:lpstr>
      <vt:lpstr>Noten los dos tipos de vestido: La mujer “virtuosa”, abajo de la rodilla, al sentarse no tiene dificultades. En contraste, la de falda corta, cuando se sienta, se siente incomoda, se descubren sus piernas, se cubre con las manos, o la Biblia.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6</cp:revision>
  <dcterms:created xsi:type="dcterms:W3CDTF">2019-01-25T23:30:51Z</dcterms:created>
  <dcterms:modified xsi:type="dcterms:W3CDTF">2019-01-26T02:18:41Z</dcterms:modified>
</cp:coreProperties>
</file>